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18"/>
  </p:notesMasterIdLst>
  <p:sldIdLst>
    <p:sldId id="256" r:id="rId2"/>
    <p:sldId id="277" r:id="rId3"/>
    <p:sldId id="279" r:id="rId4"/>
    <p:sldId id="271" r:id="rId5"/>
    <p:sldId id="280" r:id="rId6"/>
    <p:sldId id="278" r:id="rId7"/>
    <p:sldId id="262" r:id="rId8"/>
    <p:sldId id="263" r:id="rId9"/>
    <p:sldId id="268" r:id="rId10"/>
    <p:sldId id="273" r:id="rId11"/>
    <p:sldId id="281" r:id="rId12"/>
    <p:sldId id="270" r:id="rId13"/>
    <p:sldId id="272" r:id="rId14"/>
    <p:sldId id="259" r:id="rId15"/>
    <p:sldId id="264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42586A-91B6-4D85-90B7-5E325C1F1321}" v="2" dt="2025-03-02T11:42:02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593" autoAdjust="0"/>
  </p:normalViewPr>
  <p:slideViewPr>
    <p:cSldViewPr snapToGrid="0">
      <p:cViewPr varScale="1">
        <p:scale>
          <a:sx n="66" d="100"/>
          <a:sy n="66" d="100"/>
        </p:scale>
        <p:origin x="-1301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1AE2D-7566-4456-8793-A2964CD78F82}" type="datetimeFigureOut">
              <a:rPr lang="en-GB" smtClean="0"/>
              <a:pPr/>
              <a:t>07/03/2025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10D61-03E9-4310-9B7F-222989480A9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22973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total number of user signups </a:t>
            </a:r>
          </a:p>
          <a:p>
            <a:r>
              <a:rPr lang="en-US" dirty="0"/>
              <a:t>Among those users, how many actually signed up for opportunity</a:t>
            </a:r>
          </a:p>
          <a:p>
            <a:r>
              <a:rPr lang="en-US" dirty="0"/>
              <a:t>Global user reach shows countries where users signed up from</a:t>
            </a:r>
          </a:p>
          <a:p>
            <a:r>
              <a:rPr lang="en-GB" dirty="0"/>
              <a:t>Genders shows the ratio of males to females and other options</a:t>
            </a:r>
          </a:p>
          <a:p>
            <a:r>
              <a:rPr lang="en-GB" dirty="0"/>
              <a:t>User engagement over the whole year shows in which time period throughout the year the most users signed up and availed opportunity</a:t>
            </a:r>
          </a:p>
          <a:p>
            <a:r>
              <a:rPr lang="en-GB" dirty="0"/>
              <a:t>Country tab shows the number of users from each country, starting from the most users to the least</a:t>
            </a:r>
          </a:p>
          <a:p>
            <a:r>
              <a:rPr lang="en-GB" dirty="0"/>
              <a:t>Opportunity popularity shows the number of users sign up for each opportunity</a:t>
            </a:r>
          </a:p>
          <a:p>
            <a:r>
              <a:rPr lang="en-GB" dirty="0"/>
              <a:t>Scholarship awarded and distribution shows the percentage of scholarships of each opportunity in the total scholarship awarded, for example if the budget from scholarship was 100k, the 34 % of that scholarship was won by users in data visualization opportunity and so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10D61-03E9-4310-9B7F-222989480A93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544018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major shows the distribution of users based on their educational backgrounds</a:t>
            </a:r>
          </a:p>
          <a:p>
            <a:r>
              <a:rPr lang="en-US" dirty="0"/>
              <a:t> top 10 us cities shows the number of users from different cities, sorted in descending order</a:t>
            </a:r>
          </a:p>
          <a:p>
            <a:r>
              <a:rPr lang="en-US" dirty="0"/>
              <a:t>Student status shows the distribution of users based on their qualification</a:t>
            </a:r>
          </a:p>
          <a:p>
            <a:r>
              <a:rPr lang="en-GB" dirty="0"/>
              <a:t>US city insight visualises the map of US cities based on the number of users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10D61-03E9-4310-9B7F-222989480A93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164025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Assist company in making data-driven decisions, helps to make decision based on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b="0" i="0" dirty="0">
                <a:solidFill>
                  <a:srgbClr val="EEF0FF"/>
                </a:solidFill>
                <a:effectLst/>
                <a:latin typeface="Google Sans"/>
              </a:rPr>
              <a:t>Dashboards can help users quickly find the information they need</a:t>
            </a:r>
          </a:p>
          <a:p>
            <a:endParaRPr lang="en-GB" b="0" i="0" dirty="0">
              <a:solidFill>
                <a:srgbClr val="EEF0FF"/>
              </a:solidFill>
              <a:effectLst/>
              <a:latin typeface="Google Sans"/>
            </a:endParaRPr>
          </a:p>
          <a:p>
            <a:r>
              <a:rPr lang="en-GB" b="0" i="0" dirty="0">
                <a:solidFill>
                  <a:srgbClr val="EEF0FF"/>
                </a:solidFill>
                <a:effectLst/>
                <a:latin typeface="Google Sans"/>
              </a:rPr>
              <a:t>Dashboards can help users identify areas of their website that need improvement</a:t>
            </a:r>
          </a:p>
          <a:p>
            <a:endParaRPr lang="en-GB" b="0" i="0" dirty="0">
              <a:solidFill>
                <a:srgbClr val="EEF0FF"/>
              </a:solidFill>
              <a:effectLst/>
              <a:latin typeface="Google Sans"/>
            </a:endParaRPr>
          </a:p>
          <a:p>
            <a:r>
              <a:rPr lang="en-GB" b="0" i="0" dirty="0">
                <a:solidFill>
                  <a:srgbClr val="EEF0FF"/>
                </a:solidFill>
                <a:effectLst/>
                <a:latin typeface="Google Sans"/>
              </a:rPr>
              <a:t>Helps user to grasp complex information quickly by presenting data clearly, hence increasing productivity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10D61-03E9-4310-9B7F-222989480A93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387987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5321-3792-4B39-A07C-8947D07B2658}" type="datetimeFigureOut">
              <a:rPr lang="en-GB" smtClean="0"/>
              <a:pPr/>
              <a:t>07/03/2025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F01B-D485-48F1-9EA7-8F3D82DE05C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64956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5321-3792-4B39-A07C-8947D07B2658}" type="datetimeFigureOut">
              <a:rPr lang="en-GB" smtClean="0"/>
              <a:pPr/>
              <a:t>07/03/2025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F01B-D485-48F1-9EA7-8F3D82DE05C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53446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5321-3792-4B39-A07C-8947D07B2658}" type="datetimeFigureOut">
              <a:rPr lang="en-GB" smtClean="0"/>
              <a:pPr/>
              <a:t>07/03/2025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F01B-D485-48F1-9EA7-8F3D82DE05C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56193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5321-3792-4B39-A07C-8947D07B2658}" type="datetimeFigureOut">
              <a:rPr lang="en-GB" smtClean="0"/>
              <a:pPr/>
              <a:t>07/03/2025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F01B-D485-48F1-9EA7-8F3D82DE05C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3683332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5321-3792-4B39-A07C-8947D07B2658}" type="datetimeFigureOut">
              <a:rPr lang="en-GB" smtClean="0"/>
              <a:pPr/>
              <a:t>07/03/2025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F01B-D485-48F1-9EA7-8F3D82DE05C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60570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5321-3792-4B39-A07C-8947D07B2658}" type="datetimeFigureOut">
              <a:rPr lang="en-GB" smtClean="0"/>
              <a:pPr/>
              <a:t>07/03/2025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F01B-D485-48F1-9EA7-8F3D82DE05C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043743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5321-3792-4B39-A07C-8947D07B2658}" type="datetimeFigureOut">
              <a:rPr lang="en-GB" smtClean="0"/>
              <a:pPr/>
              <a:t>07/03/2025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F01B-D485-48F1-9EA7-8F3D82DE05C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994685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5321-3792-4B39-A07C-8947D07B2658}" type="datetimeFigureOut">
              <a:rPr lang="en-GB" smtClean="0"/>
              <a:pPr/>
              <a:t>07/03/2025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F01B-D485-48F1-9EA7-8F3D82DE05C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386955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5321-3792-4B39-A07C-8947D07B2658}" type="datetimeFigureOut">
              <a:rPr lang="en-GB" smtClean="0"/>
              <a:pPr/>
              <a:t>07/03/2025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F01B-D485-48F1-9EA7-8F3D82DE05C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66863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5321-3792-4B39-A07C-8947D07B2658}" type="datetimeFigureOut">
              <a:rPr lang="en-GB" smtClean="0"/>
              <a:pPr/>
              <a:t>07/03/2025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F01B-D485-48F1-9EA7-8F3D82DE05C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528657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5321-3792-4B39-A07C-8947D07B2658}" type="datetimeFigureOut">
              <a:rPr lang="en-GB" smtClean="0"/>
              <a:pPr/>
              <a:t>07/03/2025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F01B-D485-48F1-9EA7-8F3D82DE05C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32783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5321-3792-4B39-A07C-8947D07B2658}" type="datetimeFigureOut">
              <a:rPr lang="en-GB" smtClean="0"/>
              <a:pPr/>
              <a:t>07/03/2025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F01B-D485-48F1-9EA7-8F3D82DE05C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20037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5321-3792-4B39-A07C-8947D07B2658}" type="datetimeFigureOut">
              <a:rPr lang="en-GB" smtClean="0"/>
              <a:pPr/>
              <a:t>07/03/2025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F01B-D485-48F1-9EA7-8F3D82DE05C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11054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5321-3792-4B39-A07C-8947D07B2658}" type="datetimeFigureOut">
              <a:rPr lang="en-GB" smtClean="0"/>
              <a:pPr/>
              <a:t>07/03/2025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F01B-D485-48F1-9EA7-8F3D82DE05C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10520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5321-3792-4B39-A07C-8947D07B2658}" type="datetimeFigureOut">
              <a:rPr lang="en-GB" smtClean="0"/>
              <a:pPr/>
              <a:t>07/03/2025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F01B-D485-48F1-9EA7-8F3D82DE05C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39162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5321-3792-4B39-A07C-8947D07B2658}" type="datetimeFigureOut">
              <a:rPr lang="en-GB" smtClean="0"/>
              <a:pPr/>
              <a:t>07/03/2025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F01B-D485-48F1-9EA7-8F3D82DE05C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99191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5321-3792-4B39-A07C-8947D07B2658}" type="datetimeFigureOut">
              <a:rPr lang="en-GB" smtClean="0"/>
              <a:pPr/>
              <a:t>07/03/2025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F01B-D485-48F1-9EA7-8F3D82DE05C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103955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55321-3792-4B39-A07C-8947D07B2658}" type="datetimeFigureOut">
              <a:rPr lang="en-GB" smtClean="0"/>
              <a:pPr/>
              <a:t>07/03/2025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DF01B-D485-48F1-9EA7-8F3D82DE05C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1798622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049CFA-D65A-A51C-F4FB-615032FDE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480" y="393543"/>
            <a:ext cx="10237833" cy="983356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Data Visualization </a:t>
            </a:r>
            <a:r>
              <a:rPr lang="en-US" dirty="0" smtClean="0">
                <a:latin typeface="Algerian" panose="04020705040A02060702" pitchFamily="82" charset="0"/>
              </a:rPr>
              <a:t>Associates</a:t>
            </a:r>
            <a:endParaRPr lang="en-GB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94DD865-FEB6-094D-F8CB-2213343D7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23866" y="2185739"/>
            <a:ext cx="3332206" cy="548450"/>
          </a:xfrm>
        </p:spPr>
        <p:txBody>
          <a:bodyPr>
            <a:normAutofit/>
          </a:bodyPr>
          <a:lstStyle/>
          <a:p>
            <a:r>
              <a:rPr lang="en-US" sz="2400" b="1" dirty="0"/>
              <a:t>Dashboard Creation</a:t>
            </a:r>
            <a:endParaRPr lang="en-GB" sz="2400" b="1" dirty="0"/>
          </a:p>
        </p:txBody>
      </p:sp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BE769D10-3D02-653D-9C12-D67798A1427D}"/>
              </a:ext>
            </a:extLst>
          </p:cNvPr>
          <p:cNvSpPr txBox="1">
            <a:spLocks/>
          </p:cNvSpPr>
          <p:nvPr/>
        </p:nvSpPr>
        <p:spPr>
          <a:xfrm>
            <a:off x="8065214" y="3606229"/>
            <a:ext cx="3986374" cy="2989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Team 33A</a:t>
            </a:r>
          </a:p>
          <a:p>
            <a:pPr algn="l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Team  lead - </a:t>
            </a:r>
            <a:r>
              <a:rPr lang="en-US" dirty="0" err="1" smtClean="0"/>
              <a:t>Abhay</a:t>
            </a:r>
            <a:r>
              <a:rPr lang="en-US" dirty="0" smtClean="0"/>
              <a:t> </a:t>
            </a:r>
            <a:r>
              <a:rPr lang="en-US" dirty="0" err="1" smtClean="0"/>
              <a:t>Sahu</a:t>
            </a:r>
            <a:endParaRPr lang="en-US" dirty="0" smtClean="0"/>
          </a:p>
          <a:p>
            <a:pPr algn="l"/>
            <a:r>
              <a:rPr lang="en-US" dirty="0" smtClean="0"/>
              <a:t>Abdullah </a:t>
            </a:r>
            <a:r>
              <a:rPr lang="en-US" dirty="0"/>
              <a:t>Zafar</a:t>
            </a:r>
          </a:p>
          <a:p>
            <a:pPr algn="l"/>
            <a:r>
              <a:rPr lang="en-US" dirty="0" err="1"/>
              <a:t>Alimot</a:t>
            </a:r>
            <a:r>
              <a:rPr lang="en-US" dirty="0"/>
              <a:t> </a:t>
            </a:r>
            <a:r>
              <a:rPr lang="en-US" dirty="0" smtClean="0"/>
              <a:t>Ola</a:t>
            </a:r>
          </a:p>
          <a:p>
            <a:pPr algn="l"/>
            <a:r>
              <a:rPr lang="en-US" dirty="0" err="1" smtClean="0"/>
              <a:t>Kalyani</a:t>
            </a:r>
            <a:r>
              <a:rPr lang="en-US" dirty="0" smtClean="0"/>
              <a:t> </a:t>
            </a:r>
            <a:r>
              <a:rPr lang="en-US" dirty="0" err="1" smtClean="0"/>
              <a:t>Kondepu</a:t>
            </a:r>
            <a:endParaRPr lang="en-US" dirty="0"/>
          </a:p>
          <a:p>
            <a:pPr algn="l"/>
            <a:endParaRPr lang="en-GB" dirty="0"/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B0BE1221-D759-EE8B-14BD-E56A7AE82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17" y="2138611"/>
            <a:ext cx="815545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Transforming Data into Actionable Insights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7F27A62A-3837-6455-4A6B-EEA59B3F6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0894"/>
            <a:ext cx="8155459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387F00F-F84A-6BCF-543E-A349D6A42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73" y="3585680"/>
            <a:ext cx="3527692" cy="30303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62C1C5A-3A0F-3C49-6CBF-6F7F85332F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" y="3565133"/>
            <a:ext cx="3654974" cy="30544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232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3-06 16272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423" y="1478325"/>
            <a:ext cx="7077801" cy="4654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67600" y="1416740"/>
            <a:ext cx="45251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	</a:t>
            </a:r>
            <a:r>
              <a:rPr lang="en-US" dirty="0" smtClean="0"/>
              <a:t>For popular opportunity we have use   	</a:t>
            </a:r>
            <a:r>
              <a:rPr lang="en-US" b="1" dirty="0" smtClean="0"/>
              <a:t>funnel  </a:t>
            </a:r>
            <a:r>
              <a:rPr lang="en-US" b="1" dirty="0" smtClean="0"/>
              <a:t>chart </a:t>
            </a:r>
            <a:r>
              <a:rPr lang="en-US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 	Data  Visualization (100%)</a:t>
            </a:r>
            <a:r>
              <a:rPr lang="en-US" dirty="0" smtClean="0"/>
              <a:t>  is  the  	most opportunity,  meaning  all  	users  are  engaged  with  this  	category.</a:t>
            </a:r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 	Project  Management (68.72%)</a:t>
            </a:r>
            <a:r>
              <a:rPr lang="en-US" dirty="0" smtClean="0"/>
              <a:t>  	has strong  interest  among  users.</a:t>
            </a:r>
          </a:p>
          <a:p>
            <a:pPr>
              <a:buFont typeface="Arial" pitchFamily="34" charset="0"/>
              <a:buChar char="•"/>
            </a:pPr>
            <a:endParaRPr lang="en-US" b="1" dirty="0" smtClean="0"/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 	Digital  Marketing (43.61%)  </a:t>
            </a:r>
            <a:r>
              <a:rPr lang="en-US" dirty="0" smtClean="0"/>
              <a:t>also  	has significant  engagement.</a:t>
            </a:r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	Money  Matters:  A  Personal  	Finance Workshop (6.19</a:t>
            </a:r>
            <a:r>
              <a:rPr lang="en-US" dirty="0" smtClean="0"/>
              <a:t>%)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322004" y="335666"/>
            <a:ext cx="6230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u="sng" dirty="0" smtClean="0"/>
              <a:t>INISIGHT DERIVED</a:t>
            </a:r>
            <a:endParaRPr lang="en-US" sz="24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3-06 18505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63713" y="326962"/>
            <a:ext cx="3639594" cy="29808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4664" y="1042682"/>
            <a:ext cx="58188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	The majority of users (60.2%) identify as </a:t>
            </a:r>
            <a:r>
              <a:rPr lang="en-US" b="1" dirty="0" smtClean="0"/>
              <a:t>male</a:t>
            </a:r>
            <a:r>
              <a:rPr lang="en-US" dirty="0" smtClean="0"/>
              <a:t>, 	followed by </a:t>
            </a:r>
            <a:r>
              <a:rPr lang="en-US" b="1" dirty="0" smtClean="0"/>
              <a:t>female</a:t>
            </a:r>
            <a:r>
              <a:rPr lang="en-US" dirty="0" smtClean="0"/>
              <a:t> users (39.4</a:t>
            </a:r>
            <a:r>
              <a:rPr lang="en-US" dirty="0" smtClean="0"/>
              <a:t>%).</a:t>
            </a:r>
            <a:endParaRPr lang="en-US" dirty="0" smtClean="0"/>
          </a:p>
          <a:p>
            <a:r>
              <a:rPr lang="en-US" dirty="0" smtClean="0"/>
              <a:t>	</a:t>
            </a:r>
            <a:endParaRPr lang="en-US" b="1" dirty="0" smtClean="0"/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 	</a:t>
            </a:r>
            <a:r>
              <a:rPr lang="en-US" dirty="0" smtClean="0"/>
              <a:t>The gender distribution is </a:t>
            </a:r>
            <a:r>
              <a:rPr lang="en-US" b="1" dirty="0" smtClean="0"/>
              <a:t>fairly balanced</a:t>
            </a:r>
            <a:r>
              <a:rPr lang="en-US" dirty="0" smtClean="0"/>
              <a:t>, but 	male users are in the majority.</a:t>
            </a:r>
            <a:endParaRPr lang="en-US" dirty="0"/>
          </a:p>
        </p:txBody>
      </p:sp>
      <p:pic>
        <p:nvPicPr>
          <p:cNvPr id="4" name="Picture 3" descr="Screenshot 2025-03-06 19053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6857" y="3484118"/>
            <a:ext cx="5773986" cy="3228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012" y="3638445"/>
            <a:ext cx="49421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	The highest number of users belong to 	the </a:t>
            </a:r>
            <a:r>
              <a:rPr lang="en-US" b="1" dirty="0" smtClean="0"/>
              <a:t>Graduate Program Student</a:t>
            </a:r>
            <a:r>
              <a:rPr lang="en-US" dirty="0" smtClean="0"/>
              <a:t> 	</a:t>
            </a:r>
            <a:r>
              <a:rPr lang="en-US" dirty="0" smtClean="0"/>
              <a:t> 	which is around 9,000 users  making it 	dominant group.</a:t>
            </a:r>
            <a:endParaRPr lang="en-US" dirty="0" smtClean="0"/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	</a:t>
            </a:r>
            <a:r>
              <a:rPr lang="en-US" dirty="0" smtClean="0"/>
              <a:t>The student who are </a:t>
            </a:r>
            <a:r>
              <a:rPr lang="en-US" b="1" dirty="0" smtClean="0"/>
              <a:t>"Not in Education"</a:t>
            </a:r>
            <a:r>
              <a:rPr lang="en-US" dirty="0" smtClean="0"/>
              <a:t> </a:t>
            </a:r>
            <a:r>
              <a:rPr lang="en-US" dirty="0" smtClean="0"/>
              <a:t>	has </a:t>
            </a:r>
            <a:r>
              <a:rPr lang="en-US" dirty="0" smtClean="0"/>
              <a:t>	around </a:t>
            </a:r>
            <a:r>
              <a:rPr lang="en-US" b="1" dirty="0" smtClean="0"/>
              <a:t>3,000</a:t>
            </a:r>
            <a:r>
              <a:rPr lang="en-US" dirty="0" smtClean="0"/>
              <a:t> users.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59361" y="127312"/>
            <a:ext cx="6620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u="sng" dirty="0" smtClean="0"/>
              <a:t>INSIGHT DERIVED</a:t>
            </a:r>
            <a:endParaRPr lang="en-US" u="sng" dirty="0"/>
          </a:p>
        </p:txBody>
      </p:sp>
      <p:sp>
        <p:nvSpPr>
          <p:cNvPr id="7" name="Right Arrow 6"/>
          <p:cNvSpPr/>
          <p:nvPr/>
        </p:nvSpPr>
        <p:spPr>
          <a:xfrm>
            <a:off x="5856789" y="1423686"/>
            <a:ext cx="1990846" cy="266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363656" y="3958525"/>
            <a:ext cx="1701454" cy="2546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25-03-06 16045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8881" y="1506087"/>
            <a:ext cx="6131169" cy="4417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26705" y="1412111"/>
            <a:ext cx="51112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Top Awarded Category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"Data Visualization"</a:t>
            </a:r>
            <a:r>
              <a:rPr lang="en-US" dirty="0" smtClean="0"/>
              <a:t> category received the highest scholarship amount of </a:t>
            </a:r>
            <a:r>
              <a:rPr lang="en-US" b="1" dirty="0" smtClean="0"/>
              <a:t>$943,500</a:t>
            </a:r>
            <a:r>
              <a:rPr lang="en-US" dirty="0" smtClean="0"/>
              <a:t>.</a:t>
            </a:r>
          </a:p>
          <a:p>
            <a:pPr lvl="1"/>
            <a:endParaRPr lang="en-IN" dirty="0" smtClean="0"/>
          </a:p>
          <a:p>
            <a:pPr lvl="1"/>
            <a:endParaRPr lang="en-IN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smtClean="0"/>
              <a:t>High Scholarship Categories</a:t>
            </a:r>
            <a:r>
              <a:rPr lang="en-US" dirty="0" smtClean="0"/>
              <a:t>:</a:t>
            </a:r>
          </a:p>
          <a:p>
            <a:pPr lvl="1"/>
            <a:r>
              <a:rPr lang="en-US" b="1" dirty="0" smtClean="0"/>
              <a:t>"Project Management"</a:t>
            </a:r>
            <a:r>
              <a:rPr lang="en-US" dirty="0" smtClean="0"/>
              <a:t> follows with </a:t>
            </a:r>
            <a:r>
              <a:rPr lang="en-US" b="1" dirty="0" smtClean="0"/>
              <a:t>$658,500</a:t>
            </a:r>
            <a:r>
              <a:rPr lang="en-US" dirty="0" smtClean="0"/>
              <a:t>.</a:t>
            </a:r>
          </a:p>
          <a:p>
            <a:pPr lvl="1"/>
            <a:r>
              <a:rPr lang="en-US" b="1" dirty="0" smtClean="0"/>
              <a:t>"Digital Marketing"</a:t>
            </a:r>
            <a:r>
              <a:rPr lang="en-US" dirty="0" smtClean="0"/>
              <a:t> is the third-highest with </a:t>
            </a:r>
            <a:r>
              <a:rPr lang="en-US" b="1" dirty="0" smtClean="0"/>
              <a:t>$397,500</a:t>
            </a:r>
            <a:r>
              <a:rPr lang="en-US" dirty="0" smtClean="0"/>
              <a:t>.</a:t>
            </a:r>
          </a:p>
          <a:p>
            <a:pPr lvl="1"/>
            <a:r>
              <a:rPr lang="en-US" b="1" dirty="0" smtClean="0"/>
              <a:t>"Innovation"</a:t>
            </a:r>
            <a:r>
              <a:rPr lang="en-US" dirty="0" smtClean="0"/>
              <a:t> is awarded </a:t>
            </a:r>
            <a:r>
              <a:rPr lang="en-US" b="1" dirty="0" smtClean="0"/>
              <a:t>$385,500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6886" y="302043"/>
            <a:ext cx="603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u="sng" dirty="0" smtClean="0"/>
              <a:t>INSIGHT DERIVED</a:t>
            </a:r>
            <a:endParaRPr lang="en-US" sz="36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3-06 16165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909" y="1370910"/>
            <a:ext cx="6764041" cy="40277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80031" y="733519"/>
            <a:ext cx="46188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	The  graph  represents  </a:t>
            </a:r>
            <a:r>
              <a:rPr lang="en-US" b="1" dirty="0" smtClean="0"/>
              <a:t>User 	Engagement</a:t>
            </a:r>
            <a:r>
              <a:rPr lang="en-US" dirty="0" smtClean="0"/>
              <a:t>  over  the  </a:t>
            </a:r>
            <a:r>
              <a:rPr lang="en-US" dirty="0" smtClean="0"/>
              <a:t>year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	</a:t>
            </a:r>
            <a:r>
              <a:rPr lang="en-US" dirty="0" smtClean="0"/>
              <a:t>There </a:t>
            </a:r>
            <a:r>
              <a:rPr lang="en-US" dirty="0" smtClean="0"/>
              <a:t>is a </a:t>
            </a:r>
            <a:r>
              <a:rPr lang="en-US" b="1" dirty="0" smtClean="0"/>
              <a:t>sudden  and  sharp  peak</a:t>
            </a:r>
            <a:r>
              <a:rPr lang="en-US" dirty="0" smtClean="0"/>
              <a:t>     	in 	mid-June  2023,  reaching  nearly  	</a:t>
            </a:r>
            <a:r>
              <a:rPr lang="en-US" b="1" dirty="0" smtClean="0"/>
              <a:t>900-1000  </a:t>
            </a:r>
            <a:r>
              <a:rPr lang="en-US" b="1" dirty="0" smtClean="0"/>
              <a:t>users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	From  </a:t>
            </a:r>
            <a:r>
              <a:rPr lang="en-US" b="1" dirty="0" smtClean="0"/>
              <a:t>September  2023  onwards</a:t>
            </a:r>
            <a:r>
              <a:rPr lang="en-US" dirty="0" smtClean="0"/>
              <a:t>, 	engagement  decreases  and  	stabilizes  at a  lower  level,  though  it  	remains  higher than  the  initial  	phase.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4059" y="5598616"/>
            <a:ext cx="10386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Since  engagement  drops  after  the  peak,  implementing  </a:t>
            </a:r>
            <a:r>
              <a:rPr lang="en-US" sz="2000" b="1" dirty="0" smtClean="0"/>
              <a:t>follow-up  campaigns</a:t>
            </a:r>
            <a:r>
              <a:rPr lang="en-US" sz="2000" dirty="0" smtClean="0"/>
              <a:t>  or  </a:t>
            </a:r>
            <a:r>
              <a:rPr lang="en-US" sz="2000" b="1" dirty="0" smtClean="0"/>
              <a:t>retention strategies</a:t>
            </a:r>
            <a:r>
              <a:rPr lang="en-US" sz="2000" dirty="0" smtClean="0"/>
              <a:t>  can  help  keep  users  engaged.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770689" y="155012"/>
            <a:ext cx="576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u="sng" dirty="0" smtClean="0"/>
              <a:t>INSIGHT DERIVED</a:t>
            </a:r>
            <a:endParaRPr lang="en-US" sz="36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55B151-C523-2C32-50F6-260D1249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13" y="-10902"/>
            <a:ext cx="10353761" cy="1326321"/>
          </a:xfrm>
        </p:spPr>
        <p:txBody>
          <a:bodyPr>
            <a:normAutofit/>
          </a:bodyPr>
          <a:lstStyle/>
          <a:p>
            <a:r>
              <a:rPr lang="en-US" sz="4400" u="sng" dirty="0" smtClean="0"/>
              <a:t>Impact on Decision-Making</a:t>
            </a:r>
            <a:endParaRPr lang="en-GB" sz="40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54B05FE-4B54-C8AF-0D6D-C80DF2F7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236" y="1415143"/>
            <a:ext cx="6634879" cy="5007428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The dashboard provides </a:t>
            </a:r>
            <a:r>
              <a:rPr lang="en-US" b="1" dirty="0" smtClean="0"/>
              <a:t>real-time insights</a:t>
            </a:r>
            <a:r>
              <a:rPr lang="en-US" dirty="0" smtClean="0"/>
              <a:t> into student engagement levels, enabling </a:t>
            </a:r>
            <a:r>
              <a:rPr lang="en-US" b="1" dirty="0" smtClean="0"/>
              <a:t>data-driven decisions</a:t>
            </a:r>
            <a:r>
              <a:rPr lang="en-US" dirty="0" smtClean="0"/>
              <a:t> on what features to improve or introduce.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By understanding the distribution of users, </a:t>
            </a:r>
            <a:r>
              <a:rPr lang="en-US" dirty="0" err="1" smtClean="0"/>
              <a:t>Excelerate</a:t>
            </a:r>
            <a:r>
              <a:rPr lang="en-US" dirty="0" smtClean="0"/>
              <a:t> can </a:t>
            </a:r>
            <a:r>
              <a:rPr lang="en-US" b="1" dirty="0" smtClean="0"/>
              <a:t>optimize marketing efforts</a:t>
            </a:r>
            <a:r>
              <a:rPr lang="en-US" dirty="0" smtClean="0"/>
              <a:t> to attract more high school students or re-engage those not in education.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Insights from this dashboard can drive </a:t>
            </a:r>
            <a:r>
              <a:rPr lang="en-US" b="1" dirty="0" smtClean="0"/>
              <a:t>funding decisions, partnerships, and expansion plans</a:t>
            </a:r>
            <a:r>
              <a:rPr lang="en-US" dirty="0" smtClean="0"/>
              <a:t>, ensuring alignment with the </a:t>
            </a:r>
            <a:r>
              <a:rPr lang="en-US" b="1" dirty="0" smtClean="0"/>
              <a:t>most active user groups</a:t>
            </a:r>
            <a:r>
              <a:rPr lang="en-US" dirty="0" smtClean="0"/>
              <a:t>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880F2DD-258F-F5E8-8605-862A6D631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799" y="1937642"/>
            <a:ext cx="4863273" cy="3767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8A384FE-B441-0ED4-EFC9-B6B3F29780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378" y="127966"/>
            <a:ext cx="1589901" cy="13592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7982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F2AAB3-8C2B-FA1D-1A06-9E865875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06818"/>
            <a:ext cx="10353761" cy="1326321"/>
          </a:xfrm>
        </p:spPr>
        <p:txBody>
          <a:bodyPr>
            <a:normAutofit/>
          </a:bodyPr>
          <a:lstStyle/>
          <a:p>
            <a:r>
              <a:rPr lang="en-GB" sz="6600" u="sng" dirty="0" err="1" smtClean="0">
                <a:cs typeface="Arial" pitchFamily="34" charset="0"/>
              </a:rPr>
              <a:t>iNSIGHT</a:t>
            </a:r>
            <a:endParaRPr lang="en-GB" sz="6600" u="sng" dirty="0">
              <a:cs typeface="Arial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7E8A4B-CD3E-B27E-4B28-B5C3710D0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7" y="1617079"/>
            <a:ext cx="10777700" cy="4506867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The dashboard aims to visualize the amount of traffic on </a:t>
            </a:r>
            <a:r>
              <a:rPr lang="en-US" dirty="0" err="1"/>
              <a:t>Excelerate</a:t>
            </a:r>
            <a:r>
              <a:rPr lang="en-US" dirty="0"/>
              <a:t> website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It shows the most engaged opportunities and most in-demand skills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It also shows the amount of scholarship awarded</a:t>
            </a:r>
            <a:r>
              <a:rPr lang="en-GB" dirty="0"/>
              <a:t> and distributed</a:t>
            </a:r>
          </a:p>
          <a:p>
            <a:pPr algn="just">
              <a:lnSpc>
                <a:spcPct val="150000"/>
              </a:lnSpc>
            </a:pPr>
            <a:r>
              <a:rPr lang="en-GB" dirty="0"/>
              <a:t>Most importantly, it shows the performance of the </a:t>
            </a:r>
            <a:r>
              <a:rPr lang="en-GB" dirty="0" err="1" smtClean="0"/>
              <a:t>Excelerate</a:t>
            </a:r>
            <a:r>
              <a:rPr lang="en-GB" dirty="0" smtClean="0"/>
              <a:t> </a:t>
            </a:r>
            <a:r>
              <a:rPr lang="en-GB" dirty="0"/>
              <a:t>opportunities</a:t>
            </a:r>
          </a:p>
          <a:p>
            <a:pPr algn="just">
              <a:lnSpc>
                <a:spcPct val="150000"/>
              </a:lnSpc>
            </a:pPr>
            <a:r>
              <a:rPr lang="en-GB" dirty="0"/>
              <a:t>Depicts the traffic on each </a:t>
            </a:r>
            <a:r>
              <a:rPr lang="en-GB" dirty="0" smtClean="0"/>
              <a:t>opportunity</a:t>
            </a:r>
          </a:p>
          <a:p>
            <a:pPr algn="just">
              <a:lnSpc>
                <a:spcPct val="150000"/>
              </a:lnSpc>
            </a:pPr>
            <a:r>
              <a:rPr lang="en-US" b="1" dirty="0" smtClean="0"/>
              <a:t>Enhanced decision-making</a:t>
            </a:r>
            <a:r>
              <a:rPr lang="en-US" dirty="0" smtClean="0"/>
              <a:t> with data-backed insights.</a:t>
            </a:r>
          </a:p>
          <a:p>
            <a:pPr algn="just">
              <a:lnSpc>
                <a:spcPct val="150000"/>
              </a:lnSpc>
            </a:pPr>
            <a:r>
              <a:rPr lang="en-US" b="1" dirty="0" smtClean="0"/>
              <a:t>Improved user experience</a:t>
            </a:r>
            <a:r>
              <a:rPr lang="en-US" dirty="0" smtClean="0"/>
              <a:t> by addressing drop-offs and optimizing learning resources.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4658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B515665-EB63-4779-0C45-8EE7D85345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819"/>
            <a:ext cx="12192000" cy="69485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6389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01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6000" u="sng" dirty="0" smtClean="0">
                <a:cs typeface="Arial" pitchFamily="34" charset="0"/>
              </a:rPr>
              <a:t>Introduction</a:t>
            </a:r>
            <a:endParaRPr lang="en-US" sz="6000" u="sng" dirty="0"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139" y="1771049"/>
            <a:ext cx="10527975" cy="444687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GB" sz="2400" dirty="0" smtClean="0"/>
              <a:t>A visual tool</a:t>
            </a:r>
            <a:r>
              <a:rPr lang="en-GB" sz="2400" b="1" dirty="0" smtClean="0"/>
              <a:t> </a:t>
            </a:r>
            <a:r>
              <a:rPr lang="en-GB" sz="2400" dirty="0" smtClean="0"/>
              <a:t>that displays key website metrics, such as traffic, performance, and user behaviour.</a:t>
            </a:r>
          </a:p>
          <a:p>
            <a:pPr algn="just">
              <a:lnSpc>
                <a:spcPct val="150000"/>
              </a:lnSpc>
            </a:pPr>
            <a:r>
              <a:rPr lang="en-GB" sz="2400" dirty="0" smtClean="0"/>
              <a:t>It helps website owners to monitor and manage their site's activity in real time.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/>
              <a:t>A well-designed dashboard creates a lasting impression</a:t>
            </a:r>
            <a:endParaRPr lang="en-GB" sz="2400" dirty="0" smtClean="0"/>
          </a:p>
          <a:p>
            <a:pPr algn="just">
              <a:lnSpc>
                <a:spcPct val="150000"/>
              </a:lnSpc>
            </a:pPr>
            <a:r>
              <a:rPr lang="en-GB" sz="2400" dirty="0" smtClean="0"/>
              <a:t>Aims to enhance user experience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3528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u="sng" dirty="0" smtClean="0"/>
              <a:t>Key Decisions and Design Choices </a:t>
            </a:r>
            <a:endParaRPr lang="en-US" sz="3600" b="0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023" y="1366701"/>
            <a:ext cx="10353762" cy="5197385"/>
          </a:xfrm>
        </p:spPr>
        <p:txBody>
          <a:bodyPr>
            <a:noAutofit/>
          </a:bodyPr>
          <a:lstStyle/>
          <a:p>
            <a:r>
              <a:rPr lang="en-US" sz="1800" dirty="0" smtClean="0"/>
              <a:t>Chose </a:t>
            </a:r>
            <a:r>
              <a:rPr lang="en-US" sz="1800" b="1" dirty="0" smtClean="0"/>
              <a:t>Google Data Studio</a:t>
            </a:r>
            <a:r>
              <a:rPr lang="en-US" sz="1800" dirty="0" smtClean="0"/>
              <a:t> for  its interactive and real-time data visualization capabilities.</a:t>
            </a:r>
          </a:p>
          <a:p>
            <a:endParaRPr lang="en-US" sz="1800" dirty="0" smtClean="0"/>
          </a:p>
          <a:p>
            <a:r>
              <a:rPr lang="en-US" sz="1800" dirty="0" smtClean="0"/>
              <a:t>Created well-defined categories (e.g., sign-ups, demographics, skills gained) for meaningful insights.</a:t>
            </a:r>
          </a:p>
          <a:p>
            <a:endParaRPr lang="en-US" sz="1800" dirty="0" smtClean="0"/>
          </a:p>
          <a:p>
            <a:r>
              <a:rPr lang="en-US" sz="1800" dirty="0" smtClean="0"/>
              <a:t>Included filters for date range, country, and status to allow dynamic data exploration</a:t>
            </a:r>
          </a:p>
          <a:p>
            <a:pPr>
              <a:buNone/>
            </a:pPr>
            <a:endParaRPr lang="en-US" sz="1800" dirty="0" smtClean="0"/>
          </a:p>
          <a:p>
            <a:r>
              <a:rPr lang="en-US" sz="1800" dirty="0" smtClean="0"/>
              <a:t>Ensured data updates in real-time or scheduled intervals for accurate reporting.</a:t>
            </a:r>
          </a:p>
          <a:p>
            <a:endParaRPr lang="en-US" sz="1800" dirty="0" smtClean="0"/>
          </a:p>
          <a:p>
            <a:r>
              <a:rPr lang="en-US" sz="1800" dirty="0" smtClean="0"/>
              <a:t>Designed the dashboard to support strategic decision-making for platform leadership.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u="sng" dirty="0" smtClean="0"/>
              <a:t>Challenges faced</a:t>
            </a:r>
            <a:endParaRPr lang="en-US" sz="44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Lot of Incomplete / empty cells in both datasets (User Data &amp; Opportunity Signup Data).</a:t>
            </a:r>
          </a:p>
          <a:p>
            <a:r>
              <a:rPr lang="en-US" sz="2400" dirty="0" smtClean="0"/>
              <a:t>Cleaning and analysis of two datasets.</a:t>
            </a:r>
          </a:p>
          <a:p>
            <a:r>
              <a:rPr lang="en-US" sz="2400" dirty="0" smtClean="0"/>
              <a:t>Handling missing and inconsistent values in the dataset.</a:t>
            </a:r>
          </a:p>
          <a:p>
            <a:r>
              <a:rPr lang="en-US" sz="2400" dirty="0" smtClean="0"/>
              <a:t>Removing duplicates and ensuring data integrity.</a:t>
            </a:r>
          </a:p>
          <a:p>
            <a:r>
              <a:rPr lang="en-US" sz="2400" dirty="0" smtClean="0"/>
              <a:t>Standardizing formats for better readability.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u="sng" dirty="0" smtClean="0"/>
              <a:t>Solutions Implemented</a:t>
            </a:r>
            <a:endParaRPr lang="en-US" sz="44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Applied </a:t>
            </a:r>
            <a:r>
              <a:rPr lang="en-US" b="1" dirty="0" smtClean="0"/>
              <a:t>data cleaning techniques</a:t>
            </a:r>
            <a:r>
              <a:rPr lang="en-US" dirty="0" smtClean="0"/>
              <a:t> to remove duplicates and format inconsistencies.</a:t>
            </a:r>
          </a:p>
          <a:p>
            <a:r>
              <a:rPr lang="en-US" dirty="0" smtClean="0"/>
              <a:t>Standardized data fields for seamless </a:t>
            </a:r>
            <a:r>
              <a:rPr lang="en-US" b="1" dirty="0" smtClean="0"/>
              <a:t>integration with Google Data Studio</a:t>
            </a:r>
            <a:r>
              <a:rPr lang="en-US" dirty="0" smtClean="0"/>
              <a:t>.</a:t>
            </a:r>
          </a:p>
          <a:p>
            <a:r>
              <a:rPr lang="en-US" dirty="0" smtClean="0"/>
              <a:t>Implemented </a:t>
            </a:r>
            <a:r>
              <a:rPr lang="en-US" b="1" dirty="0" smtClean="0"/>
              <a:t>automated data refresh</a:t>
            </a:r>
            <a:r>
              <a:rPr lang="en-US" dirty="0" smtClean="0"/>
              <a:t> to keep insights up-to-date.</a:t>
            </a:r>
          </a:p>
          <a:p>
            <a:r>
              <a:rPr lang="en-US" dirty="0" smtClean="0"/>
              <a:t>Integrated </a:t>
            </a:r>
            <a:r>
              <a:rPr lang="en-US" b="1" dirty="0" smtClean="0"/>
              <a:t>filtering options</a:t>
            </a:r>
            <a:r>
              <a:rPr lang="en-US" dirty="0" smtClean="0"/>
              <a:t> (Date, Country, State, User Status) for personalized insights.</a:t>
            </a:r>
          </a:p>
          <a:p>
            <a:r>
              <a:rPr lang="en-US" dirty="0" smtClean="0"/>
              <a:t>Designed </a:t>
            </a:r>
            <a:r>
              <a:rPr lang="en-US" b="1" dirty="0" smtClean="0"/>
              <a:t>real-time interactive elements</a:t>
            </a:r>
            <a:r>
              <a:rPr lang="en-US" dirty="0" smtClean="0"/>
              <a:t>, allowing users to drill down into specific data points.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39476"/>
            <a:ext cx="10353761" cy="1175667"/>
          </a:xfrm>
        </p:spPr>
        <p:txBody>
          <a:bodyPr>
            <a:normAutofit/>
          </a:bodyPr>
          <a:lstStyle/>
          <a:p>
            <a:r>
              <a:rPr lang="en-US" sz="4000" u="sng" dirty="0" smtClean="0"/>
              <a:t>Dashboard overview</a:t>
            </a:r>
            <a:endParaRPr lang="en-US" sz="4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330" y="1426027"/>
            <a:ext cx="4300470" cy="27105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u="sng" dirty="0" smtClean="0"/>
              <a:t>PLATFORM  ACTIVITY OVERVIEW</a:t>
            </a:r>
          </a:p>
          <a:p>
            <a:r>
              <a:rPr lang="en-US" sz="1800" dirty="0" smtClean="0"/>
              <a:t>Total User sign-up</a:t>
            </a:r>
          </a:p>
          <a:p>
            <a:r>
              <a:rPr lang="en-US" sz="1800" dirty="0" smtClean="0"/>
              <a:t>Total Opportunities sign-up</a:t>
            </a:r>
          </a:p>
          <a:p>
            <a:endParaRPr lang="en-US" sz="4400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0314" y="1443334"/>
            <a:ext cx="4136572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smtClean="0"/>
              <a:t>GLOBAL  REACH  OVERVIEW</a:t>
            </a:r>
          </a:p>
          <a:p>
            <a:r>
              <a:rPr lang="en-US" b="1" dirty="0" smtClean="0"/>
              <a:t>	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	Top 10 Countries by Sign-Ups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	Top 10 cities in the US by Sign-	Ups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8086" y="3058862"/>
            <a:ext cx="402771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smtClean="0">
                <a:latin typeface="Arial" pitchFamily="34" charset="0"/>
                <a:cs typeface="Arial" pitchFamily="34" charset="0"/>
              </a:rPr>
              <a:t>OPPORTUNITY</a:t>
            </a:r>
            <a:r>
              <a:rPr lang="en-US" sz="2000" u="sng" dirty="0" smtClean="0"/>
              <a:t> POPULARITY</a:t>
            </a:r>
          </a:p>
          <a:p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 	Most popular opportunity by         	Sign-ups (Data Visualization)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	Most popular opportunity by 	Completion (Data Visualization)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5867423" y="3021758"/>
            <a:ext cx="409301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smtClean="0"/>
              <a:t>DEMOGRAPHICS ANALYSIS</a:t>
            </a:r>
          </a:p>
          <a:p>
            <a:endParaRPr lang="en-US" b="1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	Gender Distribution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	Student Status Breakdown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7837" y="5024738"/>
            <a:ext cx="35378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smtClean="0"/>
              <a:t>SCHOLARSHIP  IMPACT</a:t>
            </a:r>
          </a:p>
          <a:p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	Total Scholarship awarded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	Breakdown by Opportunity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10949" y="4502187"/>
            <a:ext cx="511628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smtClean="0"/>
              <a:t>SKILLS  DEVELOPMENT  /  FILTER</a:t>
            </a:r>
          </a:p>
          <a:p>
            <a:endParaRPr lang="en-US" b="1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	Most gained Skill on Platform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	Date Range, Country, State, Status 	Breakdown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FC6DE9-F114-BBC1-67FB-DB762C85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38896"/>
            <a:ext cx="10353761" cy="1326321"/>
          </a:xfrm>
        </p:spPr>
        <p:txBody>
          <a:bodyPr>
            <a:normAutofit/>
          </a:bodyPr>
          <a:lstStyle/>
          <a:p>
            <a:r>
              <a:rPr lang="en-US" sz="4000" u="sng" dirty="0" smtClean="0"/>
              <a:t>Dashboard overview</a:t>
            </a:r>
            <a:endParaRPr lang="en-GB" sz="4000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CCD7AACA-84C3-5772-DC96-2AA960B53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13795" y="1594022"/>
            <a:ext cx="9033394" cy="4955059"/>
          </a:xfr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08181F4-3893-4333-6EB0-59ED5A7B52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318" y="494266"/>
            <a:ext cx="1799967" cy="15388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5023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F5F1A4-4939-0035-CCC1-8E32034E6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59" y="313033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u="sng" dirty="0" smtClean="0"/>
              <a:t>Dashboard overview</a:t>
            </a:r>
            <a:endParaRPr lang="en-GB" sz="3600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6755A15-870D-579B-35ED-AE324A0A4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248032" y="1692876"/>
            <a:ext cx="8847438" cy="4955059"/>
          </a:xfr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11733C8-AEA3-0A78-1A89-583E743A54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67" y="296560"/>
            <a:ext cx="1589901" cy="13592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606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52404"/>
            <a:ext cx="10353761" cy="961292"/>
          </a:xfrm>
        </p:spPr>
        <p:txBody>
          <a:bodyPr>
            <a:normAutofit/>
          </a:bodyPr>
          <a:lstStyle/>
          <a:p>
            <a:r>
              <a:rPr lang="en-IN" sz="4400" u="sng" dirty="0" smtClean="0"/>
              <a:t>Address Key Question</a:t>
            </a:r>
            <a:endParaRPr lang="en-US" sz="44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-671332" y="1088017"/>
            <a:ext cx="5497976" cy="4818934"/>
          </a:xfrm>
        </p:spPr>
        <p:txBody>
          <a:bodyPr>
            <a:noAutofit/>
          </a:bodyPr>
          <a:lstStyle/>
          <a:p>
            <a:pPr marL="1257300" lvl="2" indent="-342900">
              <a:buFont typeface="+mj-lt"/>
              <a:buAutoNum type="arabicPeriod"/>
            </a:pPr>
            <a:r>
              <a:rPr lang="en-US" sz="2200" dirty="0" smtClean="0"/>
              <a:t>How </a:t>
            </a:r>
            <a:r>
              <a:rPr lang="en-US" sz="2200" dirty="0" smtClean="0"/>
              <a:t>many people are signed up on the platform, and how many of those have signed up for opportunities</a:t>
            </a:r>
            <a:r>
              <a:rPr lang="en-US" sz="2200" dirty="0" smtClean="0"/>
              <a:t>?</a:t>
            </a:r>
          </a:p>
          <a:p>
            <a:pPr marL="1257300" lvl="2" indent="-342900">
              <a:buFont typeface="+mj-lt"/>
              <a:buAutoNum type="arabicPeriod"/>
            </a:pPr>
            <a:endParaRPr lang="en-US" sz="2200" dirty="0" smtClean="0"/>
          </a:p>
          <a:p>
            <a:pPr marL="1257300" lvl="2" indent="-342900">
              <a:buFont typeface="+mj-lt"/>
              <a:buAutoNum type="arabicPeriod"/>
            </a:pPr>
            <a:endParaRPr lang="en-US" sz="2200" dirty="0" smtClean="0"/>
          </a:p>
          <a:p>
            <a:pPr marL="1257300" lvl="2" indent="-342900">
              <a:buFont typeface="+mj-lt"/>
              <a:buAutoNum type="arabicPeriod"/>
            </a:pPr>
            <a:r>
              <a:rPr lang="en-US" sz="2200" dirty="0" smtClean="0"/>
              <a:t>What </a:t>
            </a:r>
            <a:r>
              <a:rPr lang="en-US" sz="2200" dirty="0" smtClean="0"/>
              <a:t>are the cities in the US </a:t>
            </a:r>
            <a:r>
              <a:rPr lang="en-US" sz="2200" dirty="0" smtClean="0"/>
              <a:t>learners </a:t>
            </a:r>
            <a:r>
              <a:rPr lang="en-US" sz="2200" dirty="0" smtClean="0"/>
              <a:t>have signed up from</a:t>
            </a:r>
            <a:r>
              <a:rPr lang="en-US" sz="2200" dirty="0" smtClean="0"/>
              <a:t>?</a:t>
            </a:r>
          </a:p>
          <a:p>
            <a:pPr marL="1257300" lvl="2" indent="-342900">
              <a:buFont typeface="+mj-lt"/>
              <a:buAutoNum type="arabicPeriod"/>
            </a:pPr>
            <a:endParaRPr lang="en-IN" sz="2200" dirty="0" smtClean="0"/>
          </a:p>
          <a:p>
            <a:pPr marL="1257300" lvl="2" indent="-342900">
              <a:buNone/>
            </a:pPr>
            <a:endParaRPr lang="en-US" sz="2200" dirty="0" smtClean="0"/>
          </a:p>
          <a:p>
            <a:pPr marL="1257300" lvl="2" indent="-342900">
              <a:buNone/>
            </a:pPr>
            <a:r>
              <a:rPr lang="en-US" sz="2200" dirty="0" smtClean="0"/>
              <a:t>3. 	What </a:t>
            </a:r>
            <a:r>
              <a:rPr lang="en-US" sz="2200" dirty="0" smtClean="0"/>
              <a:t>are the cities in the US </a:t>
            </a:r>
            <a:r>
              <a:rPr lang="en-US" sz="2200" dirty="0" smtClean="0"/>
              <a:t>learners </a:t>
            </a:r>
            <a:r>
              <a:rPr lang="en-US" sz="2200" dirty="0" smtClean="0"/>
              <a:t>have signed up from?</a:t>
            </a:r>
            <a:endParaRPr lang="en-US" sz="2200" dirty="0"/>
          </a:p>
        </p:txBody>
      </p:sp>
      <p:pic>
        <p:nvPicPr>
          <p:cNvPr id="7" name="Picture 6" descr="Screenshot 2025-03-07 18510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3121" y="975652"/>
            <a:ext cx="5249008" cy="1619476"/>
          </a:xfrm>
          <a:prstGeom prst="rect">
            <a:avLst/>
          </a:prstGeom>
        </p:spPr>
      </p:pic>
      <p:pic>
        <p:nvPicPr>
          <p:cNvPr id="8" name="Picture 7" descr="Screenshot 2025-03-06 18570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8982" y="2740486"/>
            <a:ext cx="2350760" cy="318801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456254" y="1608875"/>
            <a:ext cx="1689898" cy="289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creenshot 2025-03-06 18573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23691" y="2766349"/>
            <a:ext cx="2454224" cy="3831221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4838218" y="6076707"/>
            <a:ext cx="3738622" cy="28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446611" y="3775281"/>
            <a:ext cx="1689898" cy="289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678</TotalTime>
  <Words>785</Words>
  <Application>Microsoft Office PowerPoint</Application>
  <PresentationFormat>Custom</PresentationFormat>
  <Paragraphs>144</Paragraphs>
  <Slides>16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Damask</vt:lpstr>
      <vt:lpstr>Data Visualization Associates</vt:lpstr>
      <vt:lpstr>Introduction</vt:lpstr>
      <vt:lpstr>Key Decisions and Design Choices </vt:lpstr>
      <vt:lpstr>Challenges faced</vt:lpstr>
      <vt:lpstr>Solutions Implemented</vt:lpstr>
      <vt:lpstr>Dashboard overview</vt:lpstr>
      <vt:lpstr>Dashboard overview</vt:lpstr>
      <vt:lpstr>Dashboard overview</vt:lpstr>
      <vt:lpstr>Address Key Question</vt:lpstr>
      <vt:lpstr>Slide 10</vt:lpstr>
      <vt:lpstr>Slide 11</vt:lpstr>
      <vt:lpstr>Slide 12</vt:lpstr>
      <vt:lpstr>Slide 13</vt:lpstr>
      <vt:lpstr>Impact on Decision-Making</vt:lpstr>
      <vt:lpstr>iNSIGHT</vt:lpstr>
      <vt:lpstr>Slide 16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Early Internship</dc:title>
  <dc:creator>mahmoodbilal813@gmail.com</dc:creator>
  <cp:lastModifiedBy>LENOVO</cp:lastModifiedBy>
  <cp:revision>13</cp:revision>
  <dcterms:created xsi:type="dcterms:W3CDTF">2025-03-01T20:14:52Z</dcterms:created>
  <dcterms:modified xsi:type="dcterms:W3CDTF">2025-03-07T13:41:38Z</dcterms:modified>
</cp:coreProperties>
</file>